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5143500" cx="9144000"/>
  <p:notesSz cx="6858000" cy="9144000"/>
  <p:embeddedFontLst>
    <p:embeddedFont>
      <p:font typeface="PT Sans Narrow"/>
      <p:regular r:id="rId16"/>
      <p:bold r:id="rId17"/>
    </p:embeddedFont>
    <p:embeddedFont>
      <p:font typeface="Open Sans"/>
      <p:regular r:id="rId18"/>
      <p:bold r:id="rId19"/>
      <p:italic r:id="rId20"/>
      <p:boldItalic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OpenSans-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21" Type="http://schemas.openxmlformats.org/officeDocument/2006/relationships/font" Target="fonts/OpenSans-bold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PTSansNarrow-bold.fntdata"/><Relationship Id="rId16" Type="http://schemas.openxmlformats.org/officeDocument/2006/relationships/font" Target="fonts/PTSansNarrow-regular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OpenSans-bold.fntdata"/><Relationship Id="rId6" Type="http://schemas.openxmlformats.org/officeDocument/2006/relationships/slide" Target="slides/slide1.xml"/><Relationship Id="rId18" Type="http://schemas.openxmlformats.org/officeDocument/2006/relationships/font" Target="fonts/OpenSans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13ddc4d591e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13ddc4d591e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13dad69ab32_0_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13dad69ab32_0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13ddc4d591e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13ddc4d591e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13ddc4d591e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13ddc4d591e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13ddc4d591e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13ddc4d591e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13ddc4d591e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13ddc4d591e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13ddc4d591e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13ddc4d591e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13ddc4d591e_0_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13ddc4d591e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13ddc4d591e_0_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13ddc4d591e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7007735" y="3176888"/>
            <a:ext cx="562200" cy="0"/>
          </a:xfrm>
          <a:prstGeom prst="straightConnector1">
            <a:avLst/>
          </a:prstGeom>
          <a:noFill/>
          <a:ln cap="flat" cmpd="sng" w="762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" name="Google Shape;11;p2"/>
          <p:cNvCxnSpPr/>
          <p:nvPr/>
        </p:nvCxnSpPr>
        <p:spPr>
          <a:xfrm>
            <a:off x="1575035" y="3158252"/>
            <a:ext cx="562200" cy="0"/>
          </a:xfrm>
          <a:prstGeom prst="straightConnector1">
            <a:avLst/>
          </a:prstGeom>
          <a:noFill/>
          <a:ln cap="flat" cmpd="sng" w="762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12" name="Google Shape;12;p2"/>
          <p:cNvGrpSpPr/>
          <p:nvPr/>
        </p:nvGrpSpPr>
        <p:grpSpPr>
          <a:xfrm>
            <a:off x="1004144" y="1022025"/>
            <a:ext cx="7136668" cy="152400"/>
            <a:chOff x="1346429" y="1011300"/>
            <a:chExt cx="6452100" cy="152400"/>
          </a:xfrm>
        </p:grpSpPr>
        <p:cxnSp>
          <p:nvCxnSpPr>
            <p:cNvPr id="13" name="Google Shape;13;p2"/>
            <p:cNvCxnSpPr/>
            <p:nvPr/>
          </p:nvCxnSpPr>
          <p:spPr>
            <a:xfrm rot="10800000">
              <a:off x="1346429" y="1011300"/>
              <a:ext cx="6452100" cy="0"/>
            </a:xfrm>
            <a:prstGeom prst="straightConnector1">
              <a:avLst/>
            </a:prstGeom>
            <a:noFill/>
            <a:ln cap="flat" cmpd="sng" w="762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4" name="Google Shape;14;p2"/>
            <p:cNvCxnSpPr/>
            <p:nvPr/>
          </p:nvCxnSpPr>
          <p:spPr>
            <a:xfrm rot="10800000">
              <a:off x="1346429" y="1163700"/>
              <a:ext cx="6452100" cy="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grpSp>
        <p:nvGrpSpPr>
          <p:cNvPr id="15" name="Google Shape;15;p2"/>
          <p:cNvGrpSpPr/>
          <p:nvPr/>
        </p:nvGrpSpPr>
        <p:grpSpPr>
          <a:xfrm>
            <a:off x="1004151" y="3969100"/>
            <a:ext cx="7136668" cy="152400"/>
            <a:chOff x="1346435" y="3969088"/>
            <a:chExt cx="6452100" cy="152400"/>
          </a:xfrm>
        </p:grpSpPr>
        <p:cxnSp>
          <p:nvCxnSpPr>
            <p:cNvPr id="16" name="Google Shape;16;p2"/>
            <p:cNvCxnSpPr/>
            <p:nvPr/>
          </p:nvCxnSpPr>
          <p:spPr>
            <a:xfrm>
              <a:off x="1346435" y="4121488"/>
              <a:ext cx="6452100" cy="0"/>
            </a:xfrm>
            <a:prstGeom prst="straightConnector1">
              <a:avLst/>
            </a:prstGeom>
            <a:noFill/>
            <a:ln cap="flat" cmpd="sng" w="762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7" name="Google Shape;17;p2"/>
            <p:cNvCxnSpPr/>
            <p:nvPr/>
          </p:nvCxnSpPr>
          <p:spPr>
            <a:xfrm>
              <a:off x="1346435" y="3969088"/>
              <a:ext cx="6452100" cy="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18" name="Google Shape;18;p2"/>
          <p:cNvSpPr txBox="1"/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sp>
        <p:nvSpPr>
          <p:cNvPr id="19" name="Google Shape;19;p2"/>
          <p:cNvSpPr txBox="1"/>
          <p:nvPr>
            <p:ph idx="1" type="subTitle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0" name="Google Shape;20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p11"/>
          <p:cNvSpPr txBox="1"/>
          <p:nvPr>
            <p:ph hasCustomPrompt="1" type="title"/>
          </p:nvPr>
        </p:nvSpPr>
        <p:spPr>
          <a:xfrm>
            <a:off x="311700" y="1304850"/>
            <a:ext cx="85206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8" name="Google Shape;58;p11"/>
          <p:cNvSpPr txBox="1"/>
          <p:nvPr>
            <p:ph idx="1" type="body"/>
          </p:nvPr>
        </p:nvSpPr>
        <p:spPr>
          <a:xfrm>
            <a:off x="311700" y="2995650"/>
            <a:ext cx="85206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9" name="Google Shape;59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/>
          <p:nvPr/>
        </p:nvSpPr>
        <p:spPr>
          <a:xfrm>
            <a:off x="-50" y="2571900"/>
            <a:ext cx="9144000" cy="2571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" name="Google Shape;23;p3"/>
          <p:cNvSpPr txBox="1"/>
          <p:nvPr>
            <p:ph type="title"/>
          </p:nvPr>
        </p:nvSpPr>
        <p:spPr>
          <a:xfrm>
            <a:off x="311700" y="814800"/>
            <a:ext cx="8571300" cy="94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" name="Google Shape;27;p4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" type="body"/>
          </p:nvPr>
        </p:nvSpPr>
        <p:spPr>
          <a:xfrm>
            <a:off x="311700" y="1266175"/>
            <a:ext cx="39999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3" name="Google Shape;33;p5"/>
          <p:cNvSpPr txBox="1"/>
          <p:nvPr>
            <p:ph idx="2" type="body"/>
          </p:nvPr>
        </p:nvSpPr>
        <p:spPr>
          <a:xfrm>
            <a:off x="4832400" y="1266175"/>
            <a:ext cx="39999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Google Shape;3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37" name="Google Shape;3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0" name="Google Shape;4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1" name="Google Shape;4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6"/>
        </a:solidFill>
      </p:bgPr>
    </p:bg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490250" y="526350"/>
            <a:ext cx="56136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4" name="Google Shape;4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7" name="Google Shape;47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8" name="Google Shape;48;p9"/>
          <p:cNvSpPr txBox="1"/>
          <p:nvPr>
            <p:ph type="title"/>
          </p:nvPr>
        </p:nvSpPr>
        <p:spPr>
          <a:xfrm>
            <a:off x="265500" y="1039675"/>
            <a:ext cx="4045200" cy="1675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9" name="Google Shape;49;p9"/>
          <p:cNvSpPr txBox="1"/>
          <p:nvPr>
            <p:ph idx="1" type="subTitle"/>
          </p:nvPr>
        </p:nvSpPr>
        <p:spPr>
          <a:xfrm>
            <a:off x="265500" y="27268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0" name="Google Shape;50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1" name="Google Shape;51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/>
          <p:nvPr>
            <p:ph idx="1" type="body"/>
          </p:nvPr>
        </p:nvSpPr>
        <p:spPr>
          <a:xfrm>
            <a:off x="311700" y="42307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T Sans Narrow"/>
              <a:buNone/>
              <a:defRPr sz="2400">
                <a:latin typeface="PT Sans Narrow"/>
                <a:ea typeface="PT Sans Narrow"/>
                <a:cs typeface="PT Sans Narrow"/>
                <a:sym typeface="PT Sans Narrow"/>
              </a:defRPr>
            </a:lvl1pPr>
          </a:lstStyle>
          <a:p/>
        </p:txBody>
      </p:sp>
      <p:sp>
        <p:nvSpPr>
          <p:cNvPr id="54" name="Google Shape;54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tropic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●"/>
              <a:defRPr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Relationship Id="rId4" Type="http://schemas.openxmlformats.org/officeDocument/2006/relationships/image" Target="../media/image12.png"/><Relationship Id="rId5" Type="http://schemas.openxmlformats.org/officeDocument/2006/relationships/image" Target="../media/image2.png"/><Relationship Id="rId6" Type="http://schemas.openxmlformats.org/officeDocument/2006/relationships/image" Target="../media/image1.png"/><Relationship Id="rId7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3"/>
          <p:cNvSpPr txBox="1"/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Nextflow</a:t>
            </a:r>
            <a:endParaRPr/>
          </a:p>
        </p:txBody>
      </p:sp>
      <p:sp>
        <p:nvSpPr>
          <p:cNvPr id="67" name="Google Shape;67;p13"/>
          <p:cNvSpPr txBox="1"/>
          <p:nvPr>
            <p:ph idx="1" type="subTitle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Workflow manager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2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Summary</a:t>
            </a:r>
            <a:endParaRPr/>
          </a:p>
        </p:txBody>
      </p:sp>
      <p:sp>
        <p:nvSpPr>
          <p:cNvPr id="131" name="Google Shape;131;p22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Flexibility and countless features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Reproducibility, Portability, Parallelism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Availability of resources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Complex and non-intuitive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Relatively new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Groovy/Java knowledge </a:t>
            </a:r>
            <a:r>
              <a:rPr lang="en-GB"/>
              <a:t>recommended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4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GB" sz="3640"/>
              <a:t>Introduction</a:t>
            </a:r>
            <a:r>
              <a:rPr lang="en-GB" sz="3640"/>
              <a:t> to Nextflow</a:t>
            </a:r>
            <a:endParaRPr sz="3640"/>
          </a:p>
        </p:txBody>
      </p:sp>
      <p:sp>
        <p:nvSpPr>
          <p:cNvPr id="73" name="Google Shape;73;p14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30200" lvl="0" marL="457200" rtl="0" algn="l">
              <a:lnSpc>
                <a:spcPct val="200000"/>
              </a:lnSpc>
              <a:spcBef>
                <a:spcPts val="1200"/>
              </a:spcBef>
              <a:spcAft>
                <a:spcPts val="0"/>
              </a:spcAft>
              <a:buSzPts val="1600"/>
              <a:buChar char="●"/>
            </a:pPr>
            <a:r>
              <a:rPr lang="en-GB" sz="1600"/>
              <a:t>Portable, including </a:t>
            </a:r>
            <a:r>
              <a:rPr lang="en-GB" sz="1600"/>
              <a:t>SGE and SLURM</a:t>
            </a:r>
            <a:endParaRPr sz="1600"/>
          </a:p>
          <a:p>
            <a:pPr indent="-3302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GB" sz="1600"/>
              <a:t>Reproducible with containers: Docker, Conda and Singularity</a:t>
            </a:r>
            <a:endParaRPr sz="1600"/>
          </a:p>
          <a:p>
            <a:pPr indent="-3302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GB" sz="1600"/>
              <a:t>Parallel</a:t>
            </a:r>
            <a:endParaRPr sz="1600"/>
          </a:p>
          <a:p>
            <a:pPr indent="-3302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GB" sz="1600"/>
              <a:t>Saved progress</a:t>
            </a:r>
            <a:endParaRPr sz="1600"/>
          </a:p>
          <a:p>
            <a:pPr indent="-3302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GB" sz="1600"/>
              <a:t>Fast scripting and many example pipelines</a:t>
            </a:r>
            <a:endParaRPr sz="16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5"/>
          <p:cNvSpPr txBox="1"/>
          <p:nvPr>
            <p:ph type="title"/>
          </p:nvPr>
        </p:nvSpPr>
        <p:spPr>
          <a:xfrm>
            <a:off x="311700" y="198600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Starting with Nextflow - main.nf</a:t>
            </a:r>
            <a:endParaRPr/>
          </a:p>
        </p:txBody>
      </p:sp>
      <p:pic>
        <p:nvPicPr>
          <p:cNvPr id="79" name="Google Shape;7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697" y="906000"/>
            <a:ext cx="2904650" cy="3820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61600" y="906000"/>
            <a:ext cx="4623906" cy="3820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6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Starting</a:t>
            </a:r>
            <a:r>
              <a:rPr lang="en-GB"/>
              <a:t> with Nextflow - nextflow.config</a:t>
            </a:r>
            <a:endParaRPr/>
          </a:p>
        </p:txBody>
      </p:sp>
      <p:pic>
        <p:nvPicPr>
          <p:cNvPr id="86" name="Google Shape;8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0000" y="1304825"/>
            <a:ext cx="1991400" cy="1837337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62700" y="1304825"/>
            <a:ext cx="1809300" cy="1050561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62700" y="2507775"/>
            <a:ext cx="1809300" cy="1136512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10000" y="3294550"/>
            <a:ext cx="1991400" cy="801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867976" y="1304825"/>
            <a:ext cx="3675867" cy="1136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7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Portability - Multiple Executors </a:t>
            </a:r>
            <a:endParaRPr/>
          </a:p>
        </p:txBody>
      </p:sp>
      <p:sp>
        <p:nvSpPr>
          <p:cNvPr id="96" name="Google Shape;96;p17"/>
          <p:cNvSpPr txBox="1"/>
          <p:nvPr>
            <p:ph idx="1" type="body"/>
          </p:nvPr>
        </p:nvSpPr>
        <p:spPr>
          <a:xfrm>
            <a:off x="311700" y="1266325"/>
            <a:ext cx="8520600" cy="167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Local execution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SGE and SLURM - UoS workload managers used in SHARC and Bessemer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Simple </a:t>
            </a:r>
            <a:r>
              <a:rPr lang="en-GB"/>
              <a:t>profile</a:t>
            </a:r>
            <a:r>
              <a:rPr lang="en-GB"/>
              <a:t> setup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Easy to specify variable requirements (eg. memory, CPUs, execution time)</a:t>
            </a:r>
            <a:endParaRPr/>
          </a:p>
        </p:txBody>
      </p:sp>
      <p:pic>
        <p:nvPicPr>
          <p:cNvPr id="97" name="Google Shape;97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39525" y="3194750"/>
            <a:ext cx="5316501" cy="1053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95574" y="2942725"/>
            <a:ext cx="2104376" cy="1820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8"/>
          <p:cNvSpPr txBox="1"/>
          <p:nvPr>
            <p:ph type="title"/>
          </p:nvPr>
        </p:nvSpPr>
        <p:spPr>
          <a:xfrm>
            <a:off x="311700" y="230050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Reproducibility - Various Containers</a:t>
            </a:r>
            <a:endParaRPr/>
          </a:p>
        </p:txBody>
      </p:sp>
      <p:sp>
        <p:nvSpPr>
          <p:cNvPr id="104" name="Google Shape;104;p18"/>
          <p:cNvSpPr txBox="1"/>
          <p:nvPr>
            <p:ph idx="1" type="body"/>
          </p:nvPr>
        </p:nvSpPr>
        <p:spPr>
          <a:xfrm>
            <a:off x="311700" y="996400"/>
            <a:ext cx="4905600" cy="332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302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GB" sz="1600"/>
              <a:t>Support for Conda, Docker or Singularity</a:t>
            </a:r>
            <a:endParaRPr sz="1600"/>
          </a:p>
          <a:p>
            <a:pPr indent="-3302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GB" sz="1600"/>
              <a:t>Separate profiles for containers</a:t>
            </a:r>
            <a:endParaRPr sz="1600"/>
          </a:p>
          <a:p>
            <a:pPr indent="-3302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GB" sz="1600"/>
              <a:t>Separate </a:t>
            </a:r>
            <a:r>
              <a:rPr lang="en-GB" sz="1600"/>
              <a:t>environments</a:t>
            </a:r>
            <a:r>
              <a:rPr lang="en-GB" sz="1600"/>
              <a:t> for processes</a:t>
            </a:r>
            <a:endParaRPr sz="1600"/>
          </a:p>
        </p:txBody>
      </p:sp>
      <p:pic>
        <p:nvPicPr>
          <p:cNvPr id="105" name="Google Shape;105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34600" y="996400"/>
            <a:ext cx="3997700" cy="35342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9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Parallelism</a:t>
            </a:r>
            <a:endParaRPr/>
          </a:p>
        </p:txBody>
      </p:sp>
      <p:sp>
        <p:nvSpPr>
          <p:cNvPr id="111" name="Google Shape;111;p19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Runs samples independently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Asynchronous execution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Automatic resource allocation</a:t>
            </a:r>
            <a:endParaRPr/>
          </a:p>
        </p:txBody>
      </p:sp>
      <p:pic>
        <p:nvPicPr>
          <p:cNvPr id="112" name="Google Shape;112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2800" y="2601397"/>
            <a:ext cx="6617775" cy="1738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0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Resuming the run</a:t>
            </a:r>
            <a:endParaRPr/>
          </a:p>
        </p:txBody>
      </p:sp>
      <p:sp>
        <p:nvSpPr>
          <p:cNvPr id="118" name="Google Shape;118;p20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Progress is saved in a work folder</a:t>
            </a:r>
            <a:endParaRPr/>
          </a:p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Integrity of files and script checked before execution</a:t>
            </a:r>
            <a:endParaRPr/>
          </a:p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Ability to resume </a:t>
            </a:r>
            <a:endParaRPr/>
          </a:p>
          <a:p>
            <a:pPr indent="457200" lvl="0" marL="0" rtl="0" algn="l">
              <a:lnSpc>
                <a:spcPct val="2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>
                <a:latin typeface="Courier New"/>
                <a:ea typeface="Courier New"/>
                <a:cs typeface="Courier New"/>
                <a:sym typeface="Courier New"/>
              </a:rPr>
              <a:t>Nextflow run main.nf -resume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1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Available resources</a:t>
            </a:r>
            <a:endParaRPr/>
          </a:p>
        </p:txBody>
      </p:sp>
      <p:pic>
        <p:nvPicPr>
          <p:cNvPr id="124" name="Google Shape;12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698" y="1152425"/>
            <a:ext cx="4000349" cy="3738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16900" y="1152425"/>
            <a:ext cx="3658060" cy="3738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ropic">
  <a:themeElements>
    <a:clrScheme name="Tropic">
      <a:dk1>
        <a:srgbClr val="A1E8D9"/>
      </a:dk1>
      <a:lt1>
        <a:srgbClr val="FFFFFF"/>
      </a:lt1>
      <a:dk2>
        <a:srgbClr val="695D46"/>
      </a:dk2>
      <a:lt2>
        <a:srgbClr val="B3A77D"/>
      </a:lt2>
      <a:accent1>
        <a:srgbClr val="EF6C00"/>
      </a:accent1>
      <a:accent2>
        <a:srgbClr val="CE93D8"/>
      </a:accent2>
      <a:accent3>
        <a:srgbClr val="4DB6AC"/>
      </a:accent3>
      <a:accent4>
        <a:srgbClr val="FF9800"/>
      </a:accent4>
      <a:accent5>
        <a:srgbClr val="009668"/>
      </a:accent5>
      <a:accent6>
        <a:srgbClr val="EEFF41"/>
      </a:accent6>
      <a:hlink>
        <a:srgbClr val="009668"/>
      </a:hlink>
      <a:folHlink>
        <a:srgbClr val="00966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